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1" r:id="rId4"/>
    <p:sldId id="289" r:id="rId5"/>
    <p:sldId id="267" r:id="rId6"/>
    <p:sldId id="268" r:id="rId7"/>
    <p:sldId id="257" r:id="rId8"/>
    <p:sldId id="259" r:id="rId9"/>
    <p:sldId id="261" r:id="rId10"/>
    <p:sldId id="269" r:id="rId11"/>
    <p:sldId id="271" r:id="rId12"/>
    <p:sldId id="270" r:id="rId13"/>
    <p:sldId id="280" r:id="rId14"/>
    <p:sldId id="273" r:id="rId15"/>
    <p:sldId id="288" r:id="rId16"/>
    <p:sldId id="285" r:id="rId17"/>
    <p:sldId id="281" r:id="rId18"/>
    <p:sldId id="286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0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08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0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6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8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9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5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4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3DC3-36D9-4170-BFE2-84B560E272BB}" type="datetimeFigureOut">
              <a:rPr lang="ru-RU" smtClean="0"/>
              <a:t>01.05.2015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01CAA-FE0A-4A64-8195-ECAB7E324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tudforum.@rae.ru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  <a:t>ИНСТИТУТ ИСКУССТВ </a:t>
            </a:r>
            <a:b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700" b="1" dirty="0">
                <a:solidFill>
                  <a:srgbClr val="0070C0"/>
                </a:solidFill>
                <a:latin typeface="Arial Black" pitchFamily="34" charset="0"/>
              </a:rPr>
              <a:t>ИНСТИТУТ ИСКУССТВ </a:t>
            </a:r>
            <a:br>
              <a:rPr lang="ru-RU" sz="2700" b="1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 Black" pitchFamily="34" charset="0"/>
              </a:rPr>
              <a:t>И </a:t>
            </a:r>
            <a:r>
              <a:rPr lang="ru-RU" sz="2700" b="1" dirty="0">
                <a:solidFill>
                  <a:srgbClr val="0070C0"/>
                </a:solidFill>
                <a:latin typeface="Arial Black" pitchFamily="34" charset="0"/>
              </a:rPr>
              <a:t>КРЕАТИВНЫХ ТЕХНОЛОГИЙ </a:t>
            </a:r>
            <a: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Arial Black" pitchFamily="34" charset="0"/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Кафедра дизайна  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620713"/>
            <a:ext cx="7896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Научный показатель работы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бакалаврами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3 курс, 4 курс    </a:t>
            </a:r>
            <a:r>
              <a:rPr lang="ru-RU" b="1" dirty="0" smtClean="0">
                <a:solidFill>
                  <a:srgbClr val="002060"/>
                </a:solidFill>
              </a:rPr>
              <a:t>Технологические карты</a:t>
            </a:r>
          </a:p>
          <a:p>
            <a:pPr marL="0" indent="0" algn="just">
              <a:buNone/>
            </a:pPr>
            <a:r>
              <a:rPr lang="ru-RU" dirty="0" smtClean="0"/>
              <a:t> по индивидуальным видам мастерства</a:t>
            </a:r>
          </a:p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Презентации </a:t>
            </a:r>
            <a:r>
              <a:rPr lang="ru-RU" dirty="0" smtClean="0"/>
              <a:t>по индивидуальными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видам мастерства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Mistral" pitchFamily="66" charset="0"/>
              </a:rPr>
              <a:t>Научные статьи </a:t>
            </a:r>
            <a:r>
              <a:rPr lang="ru-RU" dirty="0" smtClean="0"/>
              <a:t>по теме курсовых</a:t>
            </a:r>
          </a:p>
          <a:p>
            <a:pPr marL="0" indent="0" algn="just">
              <a:buNone/>
            </a:pPr>
            <a:r>
              <a:rPr lang="ru-RU" dirty="0" smtClean="0"/>
              <a:t> и дипломных проектов  в 2014 году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Курсовые проекты по темам=</a:t>
            </a:r>
            <a:r>
              <a:rPr lang="ru-RU" sz="4300" b="1" dirty="0" smtClean="0">
                <a:solidFill>
                  <a:srgbClr val="C00000"/>
                </a:solidFill>
                <a:latin typeface="Mistral" pitchFamily="66" charset="0"/>
              </a:rPr>
              <a:t>научные статьи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62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Форма работы 3: магистратура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Исследовательский </a:t>
            </a:r>
            <a:r>
              <a:rPr lang="ru-RU" b="1" dirty="0">
                <a:solidFill>
                  <a:srgbClr val="FF0000"/>
                </a:solidFill>
              </a:rPr>
              <a:t>вектор № 2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Обоснование авторской новизны и оригинальности мультимедийного проекта ВКР» 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Консультация 1: </a:t>
            </a:r>
            <a:r>
              <a:rPr lang="ru-RU" dirty="0">
                <a:solidFill>
                  <a:srgbClr val="7030A0"/>
                </a:solidFill>
              </a:rPr>
              <a:t>авторский подход к разработке научного инструментария  для мультимедийного проекта ВКР.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Консультация 2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r>
              <a:rPr lang="ru-RU" dirty="0">
                <a:solidFill>
                  <a:srgbClr val="7030A0"/>
                </a:solidFill>
              </a:rPr>
              <a:t> формулировка и комбинаторика методов в авторской методике.  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Интерактивные семинары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r>
              <a:rPr lang="ru-RU" dirty="0">
                <a:solidFill>
                  <a:srgbClr val="7030A0"/>
                </a:solidFill>
              </a:rPr>
              <a:t> тренинг -  самооценка своих результатов. Формат: слайд-презентация.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Консультация 3: </a:t>
            </a:r>
            <a:r>
              <a:rPr lang="ru-RU" dirty="0">
                <a:solidFill>
                  <a:srgbClr val="7030A0"/>
                </a:solidFill>
              </a:rPr>
              <a:t>искусство публичной защиты проекта.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12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Научный показатель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магистрантами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2014 </a:t>
            </a:r>
            <a:r>
              <a:rPr lang="ru-RU" dirty="0" smtClean="0">
                <a:solidFill>
                  <a:srgbClr val="002060"/>
                </a:solidFill>
              </a:rPr>
              <a:t>– освоение </a:t>
            </a: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жанрового подхода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 разработке мультимедийного проекта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2015 </a:t>
            </a:r>
            <a:r>
              <a:rPr lang="ru-RU" dirty="0" smtClean="0">
                <a:solidFill>
                  <a:srgbClr val="002060"/>
                </a:solidFill>
              </a:rPr>
              <a:t> - освоение </a:t>
            </a:r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сценарного подхода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 разработке мультимедийного проекта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2013/2014/2015  </a:t>
            </a:r>
            <a:r>
              <a:rPr lang="ru-RU" dirty="0" smtClean="0">
                <a:solidFill>
                  <a:srgbClr val="002060"/>
                </a:solidFill>
              </a:rPr>
              <a:t>-  </a:t>
            </a:r>
            <a:r>
              <a:rPr lang="ru-RU" sz="4000" b="1" dirty="0" smtClean="0">
                <a:solidFill>
                  <a:srgbClr val="002060"/>
                </a:solidFill>
                <a:latin typeface="Mistral" pitchFamily="66" charset="0"/>
              </a:rPr>
              <a:t>НАУЧНЫЕ СТАТЬИ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на Форум РАЕ И В «</a:t>
            </a:r>
            <a:r>
              <a:rPr lang="ru-RU" i="1" dirty="0" smtClean="0">
                <a:solidFill>
                  <a:srgbClr val="002060"/>
                </a:solidFill>
              </a:rPr>
              <a:t>НАУЧНЫЙ ВЕСТНИК»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3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8 Дипломов </a:t>
            </a:r>
            <a: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  <a:t>ФОРУМ РАЕ-2015</a:t>
            </a:r>
            <a:br>
              <a:rPr lang="ru-RU" sz="32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ВСЕ ПОЛУЧАТ СЕРТИФИКАТЫ 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92533"/>
              </p:ext>
            </p:extLst>
          </p:nvPr>
        </p:nvGraphicFramePr>
        <p:xfrm>
          <a:off x="683566" y="1298671"/>
          <a:ext cx="7776865" cy="5007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288"/>
                <a:gridCol w="161752"/>
                <a:gridCol w="5466825"/>
              </a:tblGrid>
              <a:tr h="153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Автор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Название статьи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8326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1. ПОСТЫКА </a:t>
                      </a:r>
                      <a:r>
                        <a:rPr lang="ru-RU" sz="1200" b="1" dirty="0">
                          <a:effectLst/>
                        </a:rPr>
                        <a:t>НАТАЛЬЯ ИВАНОВНА /2 статьи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№ 1. Этнодизайн - важная составляющая константа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проектной культуры и консолидации  российского общества. Рекомендация для дизайнеров: изучение и интерпретация этнохудожественных и графических кодов наследия.  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</a:tr>
              <a:tr h="395139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2. КРАСАВКИНА </a:t>
                      </a:r>
                      <a:r>
                        <a:rPr lang="ru-RU" sz="1200" b="1" dirty="0">
                          <a:effectLst/>
                        </a:rPr>
                        <a:t>ЕКАТЕРИНА НИКОЛАЕВНА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Разработка универсального фирменного блока на основе коммуникативного потенциала этнодизайна.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</a:tr>
              <a:tr h="395139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3. ЗУБКОВА </a:t>
                      </a:r>
                      <a:endParaRPr lang="ru-RU" sz="1200" b="1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МАРИЯ МАКСИМОВНА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Инновация для молодёжи:  дизайн волонтёрской формы на основе  традиционных  чувашских орнаментов.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</a:tr>
              <a:tr h="1075656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4. УШКОВА </a:t>
                      </a:r>
                      <a:r>
                        <a:rPr lang="ru-RU" sz="1200" b="1" dirty="0">
                          <a:effectLst/>
                        </a:rPr>
                        <a:t>НАТАЛЬЯ ВЛАДИМИРОВНА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</a:rPr>
                        <a:t>№ 1.Составляющие компоненты визуальной эстетики</a:t>
                      </a:r>
                      <a:endParaRPr lang="ru-RU" sz="1200" b="1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</a:rPr>
                        <a:t>учебного заведения как отражение креативного подхода. № 2. Креативный подход к обучению бакалавров на основе интеграции графических и компьютерных навыков. № 3.</a:t>
                      </a:r>
                      <a:endParaRPr lang="ru-RU" sz="1200" b="1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</a:rPr>
                        <a:t>Обучение бакалавров: подход к интеграции художественно-графических и компьютерных навыков в едином тематическом задании.    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</a:tr>
              <a:tr h="614660">
                <a:tc gridSpan="2"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5. РЕШЕТНИКОВА </a:t>
                      </a:r>
                      <a:r>
                        <a:rPr lang="ru-RU" sz="1200" b="1" dirty="0">
                          <a:effectLst/>
                        </a:rPr>
                        <a:t>ЕКАТЕРИНА РОМАНОВНА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№ 1. Брендинг как траектория профессиональной подготовки дизайнеров-графиков. № 2. Парадигма обновления бренда. В объективе дизайнера: «Сказки России».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</a:tr>
              <a:tr h="662383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6.  НОВГОРОДЦЕВА</a:t>
                      </a:r>
                      <a:endParaRPr lang="ru-RU" sz="12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ВИКТОРИЯ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РУСЛАНОВНА 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АВТОРСКИЙ БЛОК МЕЖДУНАРОДНОГО ПРОЕКТА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«ДИЗАЙН И ЭКОЛОГИЯ ПРИРОДНОГО НАСЛЕДИЯ И ХУДОЖЕСТВЕННОЙ КУЛЬТУРЫ НАРОДОВ ПЛАНЕТЫ».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Комплекс рекламных постеров/плакатов  для города Удомля </a:t>
                      </a:r>
                      <a:endParaRPr lang="ru-RU" sz="1200" b="1">
                        <a:effectLst/>
                        <a:latin typeface="Calibri"/>
                      </a:endParaRPr>
                    </a:p>
                  </a:txBody>
                  <a:tcPr marL="42950" marR="42950" marT="0" marB="0"/>
                </a:tc>
              </a:tr>
              <a:tr h="460995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7. ФРЕЧКА </a:t>
                      </a:r>
                      <a:r>
                        <a:rPr lang="ru-RU" sz="1200" b="1" dirty="0">
                          <a:effectLst/>
                        </a:rPr>
                        <a:t>ВАСИЛИЙ ВАСИЛЬЕВИЧ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Куратор выставки и научный руководитель проекта: оценки качества художественных произведений искусства  и проектных работ студентов 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50" marR="429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8 НАУЧНЫХ СТАТЕЙ </a:t>
            </a: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rgbClr val="0070C0"/>
                </a:solidFill>
                <a:latin typeface="Arial Black" pitchFamily="34" charset="0"/>
              </a:rPr>
              <a:t>ДЛЯ ПУБЛИКАЦИИ В МЕЖДУНАРОДНОМ  СТУДЕНЧЕСКОМ</a:t>
            </a: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800" b="1" dirty="0">
                <a:solidFill>
                  <a:srgbClr val="0070C0"/>
                </a:solidFill>
                <a:latin typeface="Arial Black" pitchFamily="34" charset="0"/>
              </a:rPr>
              <a:t>ЖУРНАЛЕ «ВЕСТНИК». Конференция 5 -10 мая  2015 </a:t>
            </a:r>
            <a:r>
              <a:rPr lang="ru-RU" sz="1800" b="1" dirty="0" smtClean="0">
                <a:solidFill>
                  <a:srgbClr val="0070C0"/>
                </a:solidFill>
                <a:latin typeface="Arial Black" pitchFamily="34" charset="0"/>
              </a:rPr>
              <a:t>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все получат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сертификаты</a:t>
            </a:r>
            <a:endParaRPr lang="ru-RU" sz="2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304971"/>
              </p:ext>
            </p:extLst>
          </p:nvPr>
        </p:nvGraphicFramePr>
        <p:xfrm>
          <a:off x="899592" y="1484784"/>
          <a:ext cx="7488832" cy="4687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508"/>
                <a:gridCol w="4631324"/>
              </a:tblGrid>
              <a:tr h="2076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50" dirty="0">
                          <a:effectLst/>
                        </a:rPr>
                        <a:t>АВТОР </a:t>
                      </a:r>
                      <a:endParaRPr lang="ru-RU" sz="900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kern="50">
                          <a:effectLst/>
                        </a:rPr>
                        <a:t>НАЗВАНИЕ СТАТЬИ</a:t>
                      </a:r>
                      <a:endParaRPr lang="ru-RU" sz="900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</a:tr>
              <a:tr h="63668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err="1">
                          <a:effectLst/>
                        </a:rPr>
                        <a:t>Агаян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Гоар</a:t>
                      </a:r>
                      <a:r>
                        <a:rPr lang="ru-RU" sz="1200" b="1" dirty="0">
                          <a:effectLst/>
                        </a:rPr>
                        <a:t> Юрьевна 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Специалитет</a:t>
                      </a:r>
                      <a:r>
                        <a:rPr lang="ru-RU" sz="1200" b="1" dirty="0">
                          <a:effectLst/>
                        </a:rPr>
                        <a:t>, 6 курс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Кафедра дизайна </a:t>
                      </a:r>
                      <a:r>
                        <a:rPr lang="ru-RU" sz="1200" b="1" dirty="0" err="1">
                          <a:effectLst/>
                        </a:rPr>
                        <a:t>ИИиКТ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3" marR="51903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Ребрендинг. Разработка генеративного логотипа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для учебного заведения высшей школы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ОПУБЛИКОВАНА </a:t>
                      </a:r>
                      <a:endParaRPr lang="ru-RU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3" marR="51903" marT="0" marB="0"/>
                </a:tc>
              </a:tr>
              <a:tr h="6366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2. </a:t>
                      </a:r>
                      <a:r>
                        <a:rPr lang="ru-RU" sz="1200" b="1" dirty="0" err="1" smtClean="0">
                          <a:effectLst/>
                        </a:rPr>
                        <a:t>Беляшова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Екатерина Сергеевна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Специалитет</a:t>
                      </a:r>
                      <a:r>
                        <a:rPr lang="ru-RU" sz="1200" b="1" dirty="0">
                          <a:effectLst/>
                        </a:rPr>
                        <a:t>, 6 курс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Кафедра дизайна </a:t>
                      </a:r>
                      <a:r>
                        <a:rPr lang="ru-RU" sz="1200" b="1" dirty="0" err="1">
                          <a:effectLst/>
                        </a:rPr>
                        <a:t>ИИиКТ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3" marR="519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Использование  инновационных педагогических технологий в обучении изобразительному искусству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 </a:t>
                      </a:r>
                      <a:endParaRPr lang="ru-RU" sz="12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</a:tr>
              <a:tr h="6366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3. Антропова </a:t>
                      </a:r>
                      <a:r>
                        <a:rPr lang="ru-RU" sz="1200" b="1" dirty="0">
                          <a:effectLst/>
                        </a:rPr>
                        <a:t>Марина Викторовна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Специалитет</a:t>
                      </a:r>
                      <a:r>
                        <a:rPr lang="ru-RU" sz="1200" b="1" dirty="0">
                          <a:effectLst/>
                        </a:rPr>
                        <a:t>, 6 курс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Кафедра дизайна </a:t>
                      </a:r>
                      <a:r>
                        <a:rPr lang="ru-RU" sz="1200" b="1" dirty="0" err="1">
                          <a:effectLst/>
                        </a:rPr>
                        <a:t>ИИиКТ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3" marR="519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Понтонный планетарий как новый арт-объект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реконструируемой набережной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(на примере Павелецкой набережной Москвы)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 </a:t>
                      </a:r>
                      <a:endParaRPr lang="ru-RU" sz="12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</a:tr>
              <a:tr h="6159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4.  Шуваев </a:t>
                      </a:r>
                      <a:r>
                        <a:rPr lang="ru-RU" sz="1200" b="1" dirty="0">
                          <a:effectLst/>
                        </a:rPr>
                        <a:t>Евгений Алексеевич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Специалитет</a:t>
                      </a:r>
                      <a:r>
                        <a:rPr lang="ru-RU" sz="1200" b="1" dirty="0">
                          <a:effectLst/>
                        </a:rPr>
                        <a:t>, 6 курс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Кафедра дизайна </a:t>
                      </a:r>
                      <a:r>
                        <a:rPr lang="ru-RU" sz="1200" b="1" kern="50" dirty="0" err="1">
                          <a:effectLst/>
                        </a:rPr>
                        <a:t>ИИиКТ</a:t>
                      </a:r>
                      <a:endParaRPr lang="ru-RU" sz="12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Создание многофункционального комплекса «Волна» на участке Павелецкой набережной Москва-реки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 </a:t>
                      </a:r>
                      <a:endParaRPr lang="ru-RU" sz="12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</a:tr>
              <a:tr h="61591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5.  Киселева </a:t>
                      </a:r>
                      <a:r>
                        <a:rPr lang="ru-RU" sz="1200" b="1" dirty="0">
                          <a:effectLst/>
                        </a:rPr>
                        <a:t>Светлана Валерьевна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Специалитет</a:t>
                      </a:r>
                      <a:r>
                        <a:rPr lang="ru-RU" sz="1200" b="1" dirty="0">
                          <a:effectLst/>
                        </a:rPr>
                        <a:t>, 6 курс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Кафедра дизайна </a:t>
                      </a:r>
                      <a:r>
                        <a:rPr lang="ru-RU" sz="1200" b="1" kern="50" dirty="0" err="1">
                          <a:effectLst/>
                        </a:rPr>
                        <a:t>ИИиКТ</a:t>
                      </a:r>
                      <a:r>
                        <a:rPr lang="ru-RU" sz="1200" b="1" kern="50" dirty="0">
                          <a:effectLst/>
                        </a:rPr>
                        <a:t> </a:t>
                      </a:r>
                      <a:endParaRPr lang="ru-RU" sz="12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>
                          <a:effectLst/>
                        </a:rPr>
                        <a:t>Световой дизайн музейного и выставочного пространства</a:t>
                      </a:r>
                      <a:endParaRPr lang="ru-RU" sz="1200" b="1" kern="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</a:tr>
              <a:tr h="41522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7.  САБОДАЖ </a:t>
                      </a:r>
                      <a:r>
                        <a:rPr lang="ru-RU" sz="1200" b="1" dirty="0">
                          <a:effectLst/>
                        </a:rPr>
                        <a:t>ЕКАТЕРИНА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 КУРС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3" marR="519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</a:rPr>
                        <a:t>НАУЧНАЯ САМОИДЕНТИФИКАЦИЯ РЕЗУЛЬТАТОВ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50">
                          <a:effectLst/>
                        </a:rPr>
                        <a:t>ТВОРЧЕСКОЙ ДЕЯТЕЛЬНОСТИ СТУДЕНТОВ БАКАЛАВРИАТА</a:t>
                      </a:r>
                      <a:endParaRPr lang="ru-RU" sz="1200" b="1" kern="15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</a:tr>
              <a:tr h="7612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8. КОМИССАРОВА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ЮЛИЯ ВЛАДИМИРОВНА 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903" marR="5190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КОМПЛЕКСНЫЙ ПОДХОД К МОДЕРНИЗАЦИИ СТАНДАРТНОГО ОБЛИКА  ДОШКОЛЬНОГО УЧРЕЖДЕНИЯ «ЦЕНТРА ДЕТСКОГО РАЗВИТИЯ»  (ГОРОД КРАСНОГОРСК М.О.)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 </a:t>
                      </a:r>
                      <a:endParaRPr lang="ru-RU" sz="1200" b="1" kern="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03" marR="5190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31341" y="1674911"/>
            <a:ext cx="2247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2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istral" pitchFamily="66" charset="0"/>
              </a:rPr>
              <a:t>СЕРТИФИКАТЫ, ДИПЛОМЫ </a:t>
            </a:r>
            <a:endParaRPr lang="ru-RU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1026" name="Picture 2" descr="C:\Users\Пользователь\Desktop\IMG_07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Светлана\Desktop\20.01.2014 МЕДАЛЬ РАЕ\28.02.2014\IMG_34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76001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7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Показатель ВКР на плагиат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377694"/>
              </p:ext>
            </p:extLst>
          </p:nvPr>
        </p:nvGraphicFramePr>
        <p:xfrm>
          <a:off x="755576" y="1549750"/>
          <a:ext cx="7848872" cy="4749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2952328"/>
                <a:gridCol w="1224136"/>
              </a:tblGrid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ФИО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Показатель оригинальности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Справка отправлена 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14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1. КУЗНЕЦОВА  </a:t>
                      </a:r>
                      <a:r>
                        <a:rPr lang="ru-RU" sz="1400" dirty="0">
                          <a:effectLst/>
                        </a:rPr>
                        <a:t>ПОЛИНА     </a:t>
                      </a:r>
                      <a:r>
                        <a:rPr lang="ru-RU" sz="1400" dirty="0" smtClean="0">
                          <a:effectLst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КУРС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      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itchFamily="34" charset="0"/>
                        </a:rPr>
                        <a:t>88,8%</a:t>
                      </a:r>
                      <a:endParaRPr lang="ru-RU" sz="16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05.04.2015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14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2. АЛЕХИНА </a:t>
                      </a:r>
                      <a:r>
                        <a:rPr lang="ru-RU" sz="1400" dirty="0">
                          <a:effectLst/>
                        </a:rPr>
                        <a:t>ОЛЬГА  </a:t>
                      </a:r>
                      <a:r>
                        <a:rPr lang="ru-RU" sz="1400" baseline="0" dirty="0" smtClean="0">
                          <a:effectLst/>
                        </a:rPr>
                        <a:t>      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КУРС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97,49%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15. 04.2015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14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3. ЧИРКУНОВ    </a:t>
                      </a:r>
                      <a:r>
                        <a:rPr lang="ru-RU" sz="1400" dirty="0">
                          <a:effectLst/>
                        </a:rPr>
                        <a:t>ЕВГЕНИЙ     </a:t>
                      </a:r>
                      <a:r>
                        <a:rPr lang="ru-RU" sz="1400" dirty="0" smtClean="0">
                          <a:effectLst/>
                        </a:rPr>
                        <a:t>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 КУРС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98,78%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15.04.2015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6171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4. САБОДАЖ </a:t>
                      </a:r>
                      <a:r>
                        <a:rPr lang="ru-RU" sz="1400" dirty="0">
                          <a:effectLst/>
                        </a:rPr>
                        <a:t>ЕКАТЕРИНА  </a:t>
                      </a:r>
                      <a:r>
                        <a:rPr lang="ru-RU" sz="1400" baseline="0" dirty="0" smtClean="0">
                          <a:effectLst/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 КУРС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83,05%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20.04.2015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61717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5.  ВИДОНОВА/ПИМКИНА Наталья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                                                   </a:t>
                      </a: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МАГИСТР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82,93%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20.04 2015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14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6.  ПАНТЕЛЕЕВ </a:t>
                      </a:r>
                      <a:r>
                        <a:rPr lang="ru-RU" sz="1600" dirty="0" smtClean="0">
                          <a:effectLst/>
                        </a:rPr>
                        <a:t>Андрей</a:t>
                      </a:r>
                      <a:r>
                        <a:rPr lang="ru-RU" sz="1600" baseline="0" dirty="0" smtClean="0">
                          <a:effectLst/>
                        </a:rPr>
                        <a:t>      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курс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47,69%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Arial Black" pitchFamily="34" charset="0"/>
                        </a:rPr>
                        <a:t>Предложено доработать</a:t>
                      </a:r>
                      <a:r>
                        <a:rPr lang="ru-RU" sz="1400">
                          <a:effectLst/>
                          <a:latin typeface="Arial Black" pitchFamily="34" charset="0"/>
                        </a:rPr>
                        <a:t> 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23. 04.2015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14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7.  ПАХОМОВА </a:t>
                      </a:r>
                      <a:r>
                        <a:rPr lang="ru-RU" sz="1400" dirty="0">
                          <a:effectLst/>
                        </a:rPr>
                        <a:t>Анастасия </a:t>
                      </a:r>
                      <a:r>
                        <a:rPr lang="ru-RU" sz="1400" dirty="0" smtClean="0">
                          <a:effectLst/>
                        </a:rPr>
                        <a:t>  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 КУРС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8</a:t>
                      </a:r>
                      <a:r>
                        <a:rPr lang="ru-RU" sz="1400" dirty="0" smtClean="0">
                          <a:effectLst/>
                          <a:latin typeface="Arial Black" pitchFamily="34" charset="0"/>
                        </a:rPr>
                        <a:t>3,72</a:t>
                      </a: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24.04.2015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14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8.  ФЛЕЙТМАН </a:t>
                      </a:r>
                      <a:r>
                        <a:rPr lang="ru-RU" sz="1400" dirty="0">
                          <a:effectLst/>
                        </a:rPr>
                        <a:t>МАРИЯ  </a:t>
                      </a:r>
                      <a:r>
                        <a:rPr lang="ru-RU" sz="1400" dirty="0" smtClean="0">
                          <a:effectLst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МАГИСТР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Black" pitchFamily="34" charset="0"/>
                        </a:rPr>
                        <a:t>97,69%</a:t>
                      </a:r>
                      <a:endParaRPr lang="ru-RU" sz="140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24.04.2015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145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9.  ФРЕЧКА </a:t>
                      </a:r>
                      <a:r>
                        <a:rPr lang="ru-RU" sz="1400" dirty="0">
                          <a:effectLst/>
                        </a:rPr>
                        <a:t>ВАСИЛИЙ </a:t>
                      </a:r>
                      <a:r>
                        <a:rPr lang="ru-RU" sz="1400" baseline="0" dirty="0" smtClean="0">
                          <a:effectLst/>
                        </a:rPr>
                        <a:t>         </a:t>
                      </a: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6 </a:t>
                      </a: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КУРС 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Black" pitchFamily="34" charset="0"/>
                        </a:rPr>
                        <a:t>80, 05%</a:t>
                      </a:r>
                      <a:endParaRPr lang="ru-RU" sz="1400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27.04.2015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060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Приглашение к сотрудничеству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Магистратура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Начало будущей диссертации следует начинать в магистратуре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Возможна разработка  новейших методик 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для вузов и колледжей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Возможна организация корпоративного обучения для частного  бизнеса: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Аспирантура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Вектор А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Вектор исследования в границах концепции доктора наук </a:t>
            </a:r>
            <a:r>
              <a:rPr lang="ru-RU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ИИиКТ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Вектор Б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интеграция 2-х концепций: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гуманитарной и информационной 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Вектор В </a:t>
            </a:r>
            <a:r>
              <a:rPr lang="ru-RU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международный концепт исследования </a:t>
            </a:r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40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B050"/>
                </a:solidFill>
                <a:latin typeface="Arial Black" pitchFamily="34" charset="0"/>
              </a:rPr>
              <a:t>ИНФО-КАТАЛОГ кафедры дизайна</a:t>
            </a:r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выпуск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№ 1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– июнь 2015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редактор: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д.п.н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  <a:latin typeface="Arial Black" pitchFamily="34" charset="0"/>
              </a:rPr>
              <a:t>Ткалич</a:t>
            </a:r>
            <a:r>
              <a:rPr lang="ru-RU" sz="2200" dirty="0" smtClean="0">
                <a:solidFill>
                  <a:srgbClr val="002060"/>
                </a:solidFill>
                <a:latin typeface="Arial Black" pitchFamily="34" charset="0"/>
              </a:rPr>
              <a:t> С.К. </a:t>
            </a:r>
            <a:endParaRPr lang="ru-RU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Публикации  ППС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Доктора наук: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Фазылзянова</a:t>
            </a:r>
            <a:r>
              <a:rPr lang="ru-RU" b="1" dirty="0" smtClean="0">
                <a:solidFill>
                  <a:srgbClr val="002060"/>
                </a:solidFill>
              </a:rPr>
              <a:t> Г.И.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Сокольникова Н.М.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Ткалич</a:t>
            </a:r>
            <a:r>
              <a:rPr lang="ru-RU" b="1" dirty="0" smtClean="0">
                <a:solidFill>
                  <a:srgbClr val="002060"/>
                </a:solidFill>
              </a:rPr>
              <a:t> С.К.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Кандидаты наук: 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Татенашвили</a:t>
            </a:r>
            <a:r>
              <a:rPr lang="ru-RU" b="1" dirty="0" smtClean="0">
                <a:solidFill>
                  <a:srgbClr val="002060"/>
                </a:solidFill>
              </a:rPr>
              <a:t> Н.О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Балалов</a:t>
            </a:r>
            <a:r>
              <a:rPr lang="ru-RU" b="1" dirty="0" smtClean="0">
                <a:solidFill>
                  <a:srgbClr val="002060"/>
                </a:solidFill>
              </a:rPr>
              <a:t> В.В.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Аспиранты: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Коновалова А.В.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Ушкова</a:t>
            </a:r>
            <a:r>
              <a:rPr lang="ru-RU" b="1" dirty="0" smtClean="0">
                <a:solidFill>
                  <a:srgbClr val="002060"/>
                </a:solidFill>
              </a:rPr>
              <a:t> Н.В.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Файзрахманова</a:t>
            </a:r>
            <a:r>
              <a:rPr lang="ru-RU" b="1" dirty="0" smtClean="0">
                <a:solidFill>
                  <a:srgbClr val="002060"/>
                </a:solidFill>
              </a:rPr>
              <a:t> Г.К.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МАГИСТРЫ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Ризаева</a:t>
            </a:r>
            <a:r>
              <a:rPr lang="ru-RU" b="1" dirty="0" smtClean="0">
                <a:solidFill>
                  <a:srgbClr val="002060"/>
                </a:solidFill>
              </a:rPr>
              <a:t> А.Д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Цимбалюк</a:t>
            </a:r>
            <a:r>
              <a:rPr lang="ru-RU" b="1" dirty="0" smtClean="0">
                <a:solidFill>
                  <a:srgbClr val="002060"/>
                </a:solidFill>
              </a:rPr>
              <a:t> А.Н.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Публикации студентов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Научные статьи  участников Форумов 2013,2014,2015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Научные статьи научного Вестника (май 2015)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ВКР -  </a:t>
            </a:r>
            <a:r>
              <a:rPr lang="ru-RU" b="1" dirty="0" smtClean="0">
                <a:solidFill>
                  <a:srgbClr val="002060"/>
                </a:solidFill>
              </a:rPr>
              <a:t>введения лучших работ выпускников-2014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ВКР</a:t>
            </a:r>
            <a:r>
              <a:rPr lang="ru-RU" b="1" dirty="0" smtClean="0">
                <a:solidFill>
                  <a:srgbClr val="002060"/>
                </a:solidFill>
              </a:rPr>
              <a:t>  - введения лучших работ выпускников -2015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36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30 апреля 2015  после конференции: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авторы научных статей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Пользователь\Desktop\IMG_3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11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Школа научного дизайна</a:t>
            </a:r>
            <a:b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ОТЧЁТ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за учебный год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  <a:latin typeface="Arial Black" pitchFamily="34" charset="0"/>
              </a:rPr>
              <a:t>2014-2015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Информацию подготовила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ТКАЛИЧ Светлана Константиновна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Доктор педагогических наук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Профессор кафедры дизайна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Консультант, эксперт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Член-корреспондент РАЕ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1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танислав\Desktop\409654 - копия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620713"/>
            <a:ext cx="7896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688" y="3860800"/>
            <a:ext cx="756126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АБИТУРИЕНТ МАГИСТРАТУРЫ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Выпуск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1 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Times New Roman" pitchFamily="18" charset="0"/>
              </a:rPr>
              <a:t>«</a:t>
            </a:r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Позывные дизайна»</a:t>
            </a:r>
          </a:p>
        </p:txBody>
      </p:sp>
    </p:spTree>
    <p:extLst>
      <p:ext uri="{BB962C8B-B14F-4D97-AF65-F5344CB8AC3E}">
        <p14:creationId xmlns:p14="http://schemas.microsoft.com/office/powerpoint/2010/main" val="11422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  <a:latin typeface="Mistral" pitchFamily="66" charset="0"/>
              </a:rPr>
              <a:t>ПРОЕКТЫ И РЕЗУЛЬТАТ</a:t>
            </a:r>
            <a:endParaRPr lang="ru-RU" dirty="0">
              <a:solidFill>
                <a:srgbClr val="002060"/>
              </a:solidFill>
              <a:latin typeface="Mistral" pitchFamily="66" charset="0"/>
            </a:endParaRPr>
          </a:p>
        </p:txBody>
      </p:sp>
      <p:pic>
        <p:nvPicPr>
          <p:cNvPr id="5" name="Picture 2" descr="C:\Users\Светлана\Desktop\logo divi1-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16245"/>
            <a:ext cx="4038600" cy="4093872"/>
          </a:xfrm>
          <a:noFill/>
        </p:spPr>
      </p:pic>
      <p:pic>
        <p:nvPicPr>
          <p:cNvPr id="2050" name="Picture 2" descr="C:\Users\Пользователь\Desktop\IMG_29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3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Формы работы со студентами 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30712"/>
              </p:ext>
            </p:extLst>
          </p:nvPr>
        </p:nvGraphicFramePr>
        <p:xfrm>
          <a:off x="755576" y="1556792"/>
          <a:ext cx="7704855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4149"/>
                <a:gridCol w="4793095"/>
                <a:gridCol w="1797611"/>
              </a:tblGrid>
              <a:tr h="468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Схема </a:t>
                      </a:r>
                      <a:r>
                        <a:rPr lang="ru-RU" sz="1400" dirty="0">
                          <a:effectLst/>
                        </a:rPr>
                        <a:t>проекта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</a:rPr>
                        <a:t>Форма работы 1: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внешний рейтинговый 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  <a:latin typeface="Arial Black" pitchFamily="34" charset="0"/>
                        </a:rPr>
                        <a:t>Научно-образовательный 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Arial Black" pitchFamily="34" charset="0"/>
                        </a:rPr>
                        <a:t>вектор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«Интеграция гуманитарного знания, проектно-экологической культуры дизайн и компьютерных технологий».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Arial Black" pitchFamily="34" charset="0"/>
                        </a:rPr>
                        <a:t>Консультации: </a:t>
                      </a:r>
                      <a:r>
                        <a:rPr lang="ru-RU" sz="2000" dirty="0">
                          <a:effectLst/>
                        </a:rPr>
                        <a:t>культура подготовки научных статей: нормативы и требования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FF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Открыта 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</a:rPr>
                        <a:t>секция на Форуме РАЕ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</a:rPr>
                        <a:t> с 2013 года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</a:rPr>
                        <a:t>Направление: Педагогические науки  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98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41277"/>
              </p:ext>
            </p:extLst>
          </p:nvPr>
        </p:nvGraphicFramePr>
        <p:xfrm>
          <a:off x="1259632" y="857473"/>
          <a:ext cx="6912767" cy="5831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611"/>
                <a:gridCol w="4300347"/>
                <a:gridCol w="1612809"/>
              </a:tblGrid>
              <a:tr h="104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дата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Вектор и объём деятельности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Результат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</a:tr>
              <a:tr h="21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История появления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Инициативное письмо от Ткалич С.К. </a:t>
                      </a:r>
                      <a:endParaRPr lang="ru-RU" sz="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 дата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Представлен план работы 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</a:tr>
              <a:tr h="2649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Перспектива развития 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Стратегия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Стратегия 1: векторный  подход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</a:rPr>
                        <a:t>Профильно-квалификационный вектор подготовки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</a:rPr>
                        <a:t>научно-исследовательский вектор подготовки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выполнение социально-ценностных  проектов общероссийского значения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Стратегия 2: жанровый подход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effectLst/>
                        </a:rPr>
                        <a:t>выполнение государственных программ социального и этнокультурного развития народов России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Комбинаторика векторов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</a:tr>
              <a:tr h="2337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Перспектива развития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ТАКТИКА: МЕТОДОЛОГИЯ РЕАЛИЗАЦИИ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ТАКТИКА 1: </a:t>
                      </a:r>
                      <a:r>
                        <a:rPr lang="ru-RU" sz="1400" b="1" dirty="0">
                          <a:effectLst/>
                        </a:rPr>
                        <a:t>поиск ФОРМУЛ И ПРАКТИК интеграции.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"/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ТАКТИКА 2: </a:t>
                      </a:r>
                      <a:r>
                        <a:rPr lang="ru-RU" sz="1400" b="1" dirty="0">
                          <a:effectLst/>
                        </a:rPr>
                        <a:t>адаптация ФОРМУЛ социально-креативных технологий к нормативным и инновационным ПРАКТИКАМ профильно-квалификационного базиса подготовки 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Комбинаторика методов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705" marR="227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57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Осенний семестр 2014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Искусство защиты идеи проекта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Реализован в группах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формат сдачи зачётов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формуле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«ТРИАДА».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Зачет-триада  включает: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Конспект тезисов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Статью по теме курсового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Презентацию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из 13 слайдов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10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Зимний 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орум РАЕ-2014/2015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500" b="1" dirty="0" smtClean="0">
                <a:solidFill>
                  <a:srgbClr val="7030A0"/>
                </a:solidFill>
              </a:rPr>
              <a:t>Подготовлены</a:t>
            </a:r>
          </a:p>
          <a:p>
            <a:r>
              <a:rPr lang="ru-RU" sz="3500" b="1" dirty="0" smtClean="0">
                <a:solidFill>
                  <a:srgbClr val="7030A0"/>
                </a:solidFill>
              </a:rPr>
              <a:t> и отправлены </a:t>
            </a:r>
          </a:p>
          <a:p>
            <a:r>
              <a:rPr lang="ru-RU" sz="3500" b="1" dirty="0" smtClean="0">
                <a:solidFill>
                  <a:srgbClr val="7030A0"/>
                </a:solidFill>
              </a:rPr>
              <a:t>на научный Форум РАЕ  </a:t>
            </a:r>
            <a:r>
              <a:rPr lang="ru-RU" sz="3500" b="1" dirty="0" smtClean="0">
                <a:solidFill>
                  <a:srgbClr val="C00000"/>
                </a:solidFill>
              </a:rPr>
              <a:t>40 статей. </a:t>
            </a:r>
          </a:p>
          <a:p>
            <a:r>
              <a:rPr lang="ru-RU" dirty="0" smtClean="0"/>
              <a:t>Выход на сайт: </a:t>
            </a:r>
          </a:p>
          <a:p>
            <a:r>
              <a:rPr lang="en-US" dirty="0" smtClean="0">
                <a:hlinkClick r:id="rId2"/>
              </a:rPr>
              <a:t>Studforum.@rae.ru</a:t>
            </a:r>
            <a:r>
              <a:rPr lang="en-US" dirty="0" smtClean="0"/>
              <a:t>.</a:t>
            </a:r>
          </a:p>
          <a:p>
            <a:r>
              <a:rPr lang="ru-RU" dirty="0" smtClean="0"/>
              <a:t>2013 – 16 статей</a:t>
            </a:r>
          </a:p>
          <a:p>
            <a:r>
              <a:rPr lang="ru-RU" dirty="0" smtClean="0"/>
              <a:t>2014 – 25 статей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Поиск: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Педагогические науки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Секция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«Интеграция  гуманитарных знаний, проектно-экологического дизайна и информационных технологий».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Руководитель секции </a:t>
            </a:r>
            <a:r>
              <a:rPr lang="ru-RU" b="1" dirty="0" err="1" smtClean="0">
                <a:solidFill>
                  <a:srgbClr val="7030A0"/>
                </a:solidFill>
              </a:rPr>
              <a:t>Ткалич</a:t>
            </a:r>
            <a:r>
              <a:rPr lang="ru-RU" b="1" dirty="0" smtClean="0">
                <a:solidFill>
                  <a:srgbClr val="7030A0"/>
                </a:solidFill>
              </a:rPr>
              <a:t> С.К. </a:t>
            </a:r>
            <a:r>
              <a:rPr lang="ru-RU" b="1" dirty="0" err="1" smtClean="0">
                <a:solidFill>
                  <a:srgbClr val="7030A0"/>
                </a:solidFill>
              </a:rPr>
              <a:t>д.пед.наук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8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Форма работы 2: бакалавры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Профильно-квалификационный </a:t>
            </a:r>
            <a:r>
              <a:rPr lang="ru-RU" b="1" dirty="0">
                <a:solidFill>
                  <a:srgbClr val="C00000"/>
                </a:solidFill>
              </a:rPr>
              <a:t>вектор 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«Авторский теоретико-практический подход к разработке курсового проекта»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Консультации 1: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подготовка научных статей в контексте курсовых проектов.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Консультации 2: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отбор слайдов для монтажа презентации по обоснованию новизны и оригинальности проектного предложения в структуре  ВКР 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Интерактивные семинары:</a:t>
            </a: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dirty="0">
                <a:solidFill>
                  <a:srgbClr val="0070C0"/>
                </a:solidFill>
              </a:rPr>
              <a:t>самооценка результатов и  искусство публичной защиты курсового проекта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7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1040</Words>
  <Application>Microsoft Office PowerPoint</Application>
  <PresentationFormat>Экран (4:3)</PresentationFormat>
  <Paragraphs>242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ИНСТИТУТ ИСКУССТВ  ИНСТИТУТ ИСКУССТВ  И КРЕАТИВНЫХ ТЕХНОЛОГИЙ  </vt:lpstr>
      <vt:lpstr>Школа научного дизайна  </vt:lpstr>
      <vt:lpstr>Презентация PowerPoint</vt:lpstr>
      <vt:lpstr>ПРОЕКТЫ И РЕЗУЛЬТАТ</vt:lpstr>
      <vt:lpstr>Формы работы со студентами </vt:lpstr>
      <vt:lpstr>Презентация PowerPoint</vt:lpstr>
      <vt:lpstr>Осенний семестр 2014 </vt:lpstr>
      <vt:lpstr>Зимний Форум РАЕ-2014/2015 </vt:lpstr>
      <vt:lpstr> Форма работы 2: бакалавры </vt:lpstr>
      <vt:lpstr>Научный показатель работы  с бакалаврами</vt:lpstr>
      <vt:lpstr>Форма работы 3: магистратура</vt:lpstr>
      <vt:lpstr>Научный показатель  с магистрантами </vt:lpstr>
      <vt:lpstr>8 Дипломов ФОРУМ РАЕ-2015 ВСЕ ПОЛУЧАТ СЕРТИФИКАТЫ  </vt:lpstr>
      <vt:lpstr>8 НАУЧНЫХ СТАТЕЙ  ДЛЯ ПУБЛИКАЦИИ В МЕЖДУНАРОДНОМ  СТУДЕНЧЕСКОМ ЖУРНАЛЕ «ВЕСТНИК». Конференция 5 -10 мая  2015 года все получат  сертификаты</vt:lpstr>
      <vt:lpstr>СЕРТИФИКАТЫ, ДИПЛОМЫ </vt:lpstr>
      <vt:lpstr>Показатель ВКР на плагиат </vt:lpstr>
      <vt:lpstr>Приглашение к сотрудничеству </vt:lpstr>
      <vt:lpstr>ИНФО-КАТАЛОГ кафедры дизайна выпуск № 1 – июнь 2015 редактор: д.п.н. Ткалич С.К. </vt:lpstr>
      <vt:lpstr>30 апреля 2015  после конференции:  авторы научных статей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ГОСУДАРСТВЕННЫЙ УНИВЕРСИТЕТ ИМЕНИ М.А. ШОЛОХОВА</dc:title>
  <dc:creator>Пользователь</dc:creator>
  <cp:lastModifiedBy>Пользователь</cp:lastModifiedBy>
  <cp:revision>25</cp:revision>
  <dcterms:created xsi:type="dcterms:W3CDTF">2015-04-29T08:47:16Z</dcterms:created>
  <dcterms:modified xsi:type="dcterms:W3CDTF">2015-05-01T07:11:00Z</dcterms:modified>
</cp:coreProperties>
</file>